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Bernoru" charset="1" panose="00000A00000000000000"/>
      <p:regular r:id="rId14"/>
    </p:embeddedFont>
    <p:embeddedFont>
      <p:font typeface="Alibaba Sans Italics" charset="1" panose="020B05030202030B0204"/>
      <p:regular r:id="rId15"/>
    </p:embeddedFont>
    <p:embeddedFont>
      <p:font typeface="Alibaba Sans" charset="1" panose="020B0503020203040204"/>
      <p:regular r:id="rId16"/>
    </p:embeddedFont>
    <p:embeddedFont>
      <p:font typeface="Alibaba Sans Bold" charset="1" panose="020B080302020304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jpe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8.jpe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69626" y="-6811770"/>
            <a:ext cx="20357626" cy="12723516"/>
          </a:xfrm>
          <a:custGeom>
            <a:avLst/>
            <a:gdLst/>
            <a:ahLst/>
            <a:cxnLst/>
            <a:rect r="r" b="b" t="t" l="l"/>
            <a:pathLst>
              <a:path h="12723516" w="20357626">
                <a:moveTo>
                  <a:pt x="0" y="0"/>
                </a:moveTo>
                <a:lnTo>
                  <a:pt x="20357626" y="0"/>
                </a:lnTo>
                <a:lnTo>
                  <a:pt x="20357626" y="12723516"/>
                </a:lnTo>
                <a:lnTo>
                  <a:pt x="0" y="127235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6172200"/>
            <a:ext cx="18288000" cy="4114800"/>
          </a:xfrm>
          <a:custGeom>
            <a:avLst/>
            <a:gdLst/>
            <a:ahLst/>
            <a:cxnLst/>
            <a:rect r="r" b="b" t="t" l="l"/>
            <a:pathLst>
              <a:path h="4114800" w="18288000">
                <a:moveTo>
                  <a:pt x="0" y="0"/>
                </a:moveTo>
                <a:lnTo>
                  <a:pt x="18288000" y="0"/>
                </a:lnTo>
                <a:lnTo>
                  <a:pt x="182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9915" y="1028700"/>
            <a:ext cx="16588170" cy="3713562"/>
            <a:chOff x="0" y="0"/>
            <a:chExt cx="4368901" cy="9780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368901" cy="978058"/>
            </a:xfrm>
            <a:custGeom>
              <a:avLst/>
              <a:gdLst/>
              <a:ahLst/>
              <a:cxnLst/>
              <a:rect r="r" b="b" t="t" l="l"/>
              <a:pathLst>
                <a:path h="978058" w="4368901">
                  <a:moveTo>
                    <a:pt x="18669" y="0"/>
                  </a:moveTo>
                  <a:lnTo>
                    <a:pt x="4350232" y="0"/>
                  </a:lnTo>
                  <a:cubicBezTo>
                    <a:pt x="4360543" y="0"/>
                    <a:pt x="4368901" y="8358"/>
                    <a:pt x="4368901" y="18669"/>
                  </a:cubicBezTo>
                  <a:lnTo>
                    <a:pt x="4368901" y="959389"/>
                  </a:lnTo>
                  <a:cubicBezTo>
                    <a:pt x="4368901" y="964340"/>
                    <a:pt x="4366934" y="969089"/>
                    <a:pt x="4363433" y="972590"/>
                  </a:cubicBezTo>
                  <a:cubicBezTo>
                    <a:pt x="4359932" y="976091"/>
                    <a:pt x="4355183" y="978058"/>
                    <a:pt x="4350232" y="978058"/>
                  </a:cubicBezTo>
                  <a:lnTo>
                    <a:pt x="18669" y="978058"/>
                  </a:lnTo>
                  <a:cubicBezTo>
                    <a:pt x="8358" y="978058"/>
                    <a:pt x="0" y="969699"/>
                    <a:pt x="0" y="959389"/>
                  </a:cubicBezTo>
                  <a:lnTo>
                    <a:pt x="0" y="18669"/>
                  </a:lnTo>
                  <a:cubicBezTo>
                    <a:pt x="0" y="8358"/>
                    <a:pt x="8358" y="0"/>
                    <a:pt x="186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4368901" cy="978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4504337"/>
            <a:ext cx="16230600" cy="4753963"/>
            <a:chOff x="0" y="0"/>
            <a:chExt cx="2514545" cy="7365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14545" cy="736513"/>
            </a:xfrm>
            <a:custGeom>
              <a:avLst/>
              <a:gdLst/>
              <a:ahLst/>
              <a:cxnLst/>
              <a:rect r="r" b="b" t="t" l="l"/>
              <a:pathLst>
                <a:path h="736513" w="2514545">
                  <a:moveTo>
                    <a:pt x="20511" y="0"/>
                  </a:moveTo>
                  <a:lnTo>
                    <a:pt x="2494034" y="0"/>
                  </a:lnTo>
                  <a:cubicBezTo>
                    <a:pt x="2499474" y="0"/>
                    <a:pt x="2504691" y="2161"/>
                    <a:pt x="2508537" y="6007"/>
                  </a:cubicBezTo>
                  <a:cubicBezTo>
                    <a:pt x="2512384" y="9854"/>
                    <a:pt x="2514545" y="15071"/>
                    <a:pt x="2514545" y="20511"/>
                  </a:cubicBezTo>
                  <a:lnTo>
                    <a:pt x="2514545" y="716003"/>
                  </a:lnTo>
                  <a:cubicBezTo>
                    <a:pt x="2514545" y="721442"/>
                    <a:pt x="2512384" y="726659"/>
                    <a:pt x="2508537" y="730506"/>
                  </a:cubicBezTo>
                  <a:cubicBezTo>
                    <a:pt x="2504691" y="734352"/>
                    <a:pt x="2499474" y="736513"/>
                    <a:pt x="2494034" y="736513"/>
                  </a:cubicBezTo>
                  <a:lnTo>
                    <a:pt x="20511" y="736513"/>
                  </a:lnTo>
                  <a:cubicBezTo>
                    <a:pt x="15071" y="736513"/>
                    <a:pt x="9854" y="734352"/>
                    <a:pt x="6007" y="730506"/>
                  </a:cubicBezTo>
                  <a:cubicBezTo>
                    <a:pt x="2161" y="726659"/>
                    <a:pt x="0" y="721442"/>
                    <a:pt x="0" y="716003"/>
                  </a:cubicBezTo>
                  <a:lnTo>
                    <a:pt x="0" y="20511"/>
                  </a:lnTo>
                  <a:cubicBezTo>
                    <a:pt x="0" y="15071"/>
                    <a:pt x="2161" y="9854"/>
                    <a:pt x="6007" y="6007"/>
                  </a:cubicBezTo>
                  <a:cubicBezTo>
                    <a:pt x="9854" y="2161"/>
                    <a:pt x="15071" y="0"/>
                    <a:pt x="20511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69807" r="0" b="-57657"/>
              </a:stretch>
            </a:blipFill>
            <a:ln w="57150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4792072" y="3538900"/>
            <a:ext cx="1930872" cy="193087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932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344208" y="4079895"/>
            <a:ext cx="826601" cy="848884"/>
          </a:xfrm>
          <a:custGeom>
            <a:avLst/>
            <a:gdLst/>
            <a:ahLst/>
            <a:cxnLst/>
            <a:rect r="r" b="b" t="t" l="l"/>
            <a:pathLst>
              <a:path h="848884" w="826601">
                <a:moveTo>
                  <a:pt x="0" y="0"/>
                </a:moveTo>
                <a:lnTo>
                  <a:pt x="826601" y="0"/>
                </a:lnTo>
                <a:lnTo>
                  <a:pt x="826601" y="848884"/>
                </a:lnTo>
                <a:lnTo>
                  <a:pt x="0" y="8488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899153"/>
            <a:ext cx="8936693" cy="220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 CROP YIELD PREDICTION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9186" y="1028700"/>
            <a:ext cx="6986974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</a:pPr>
            <a:r>
              <a:rPr lang="en-US" sz="3700" i="true">
                <a:solidFill>
                  <a:srgbClr val="000000"/>
                </a:solidFill>
                <a:latin typeface="Alibaba Sans Italics"/>
                <a:ea typeface="Alibaba Sans Italics"/>
                <a:cs typeface="Alibaba Sans Italics"/>
                <a:sym typeface="Alibaba Sans Italics"/>
              </a:rPr>
              <a:t>Leveraging Machine Learning for Better Agricultural Decisions : Predict, Prevent, Prosper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9186" y="2843575"/>
            <a:ext cx="3493487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Presentation By 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9186" y="3215050"/>
            <a:ext cx="4552446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999" b="true">
                <a:solidFill>
                  <a:srgbClr val="67932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DENISH TRADA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87100" y="-2775868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0" y="8726118"/>
            <a:ext cx="10048043" cy="6280027"/>
          </a:xfrm>
          <a:custGeom>
            <a:avLst/>
            <a:gdLst/>
            <a:ahLst/>
            <a:cxnLst/>
            <a:rect r="r" b="b" t="t" l="l"/>
            <a:pathLst>
              <a:path h="6280027" w="10048043">
                <a:moveTo>
                  <a:pt x="0" y="0"/>
                </a:moveTo>
                <a:lnTo>
                  <a:pt x="10048043" y="0"/>
                </a:lnTo>
                <a:lnTo>
                  <a:pt x="10048043" y="6280027"/>
                </a:lnTo>
                <a:lnTo>
                  <a:pt x="0" y="6280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615730" y="4718519"/>
            <a:ext cx="11136962" cy="1113696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93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427423" y="3689819"/>
            <a:ext cx="11136962" cy="1113696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4B33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427423" y="4114800"/>
            <a:ext cx="11136962" cy="1113696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932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767076" y="2766076"/>
            <a:ext cx="6492224" cy="649222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454" t="-4908" r="-2454" b="0"/>
              </a:stretch>
            </a:blipFill>
            <a:ln w="571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713080" y="1277820"/>
            <a:ext cx="9477246" cy="6523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6"/>
              </a:lnSpc>
            </a:pPr>
            <a:r>
              <a:rPr lang="en-US" sz="267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Challenge:</a:t>
            </a:r>
          </a:p>
          <a:p>
            <a:pPr algn="l" marL="577716" indent="-288858" lvl="1">
              <a:lnSpc>
                <a:spcPts val="3746"/>
              </a:lnSpc>
              <a:buFont typeface="Arial"/>
              <a:buChar char="•"/>
            </a:pP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Crop</a:t>
            </a: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 yield variability affects food security and resource planning.</a:t>
            </a:r>
          </a:p>
          <a:p>
            <a:pPr algn="l">
              <a:lnSpc>
                <a:spcPts val="3746"/>
              </a:lnSpc>
            </a:pPr>
          </a:p>
          <a:p>
            <a:pPr algn="l">
              <a:lnSpc>
                <a:spcPts val="3746"/>
              </a:lnSpc>
            </a:pPr>
            <a:r>
              <a:rPr lang="en-US" sz="267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Solution</a:t>
            </a:r>
            <a:r>
              <a:rPr lang="en-US" sz="267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:</a:t>
            </a:r>
          </a:p>
          <a:p>
            <a:pPr algn="l" marL="577716" indent="-288858" lvl="1">
              <a:lnSpc>
                <a:spcPts val="3746"/>
              </a:lnSpc>
              <a:buFont typeface="Arial"/>
              <a:buChar char="•"/>
            </a:pP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Machine l</a:t>
            </a: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earning models predict yield using environmental and agronomic features.</a:t>
            </a:r>
          </a:p>
          <a:p>
            <a:pPr algn="l">
              <a:lnSpc>
                <a:spcPts val="3746"/>
              </a:lnSpc>
            </a:pPr>
          </a:p>
          <a:p>
            <a:pPr algn="l">
              <a:lnSpc>
                <a:spcPts val="3746"/>
              </a:lnSpc>
            </a:pPr>
            <a:r>
              <a:rPr lang="en-US" sz="267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Impact</a:t>
            </a:r>
            <a:r>
              <a:rPr lang="en-US" sz="267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:</a:t>
            </a:r>
          </a:p>
          <a:p>
            <a:pPr algn="l" marL="577716" indent="-288858" lvl="1">
              <a:lnSpc>
                <a:spcPts val="3746"/>
              </a:lnSpc>
              <a:buFont typeface="Arial"/>
              <a:buChar char="•"/>
            </a:pP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Optimize fertil</a:t>
            </a: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izer and irrigation use</a:t>
            </a:r>
          </a:p>
          <a:p>
            <a:pPr algn="l" marL="577716" indent="-288858" lvl="1">
              <a:lnSpc>
                <a:spcPts val="3746"/>
              </a:lnSpc>
              <a:buFont typeface="Arial"/>
              <a:buChar char="•"/>
            </a:pP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Enable targeted policy and subsidy allocation</a:t>
            </a:r>
          </a:p>
          <a:p>
            <a:pPr algn="l" marL="577716" indent="-288858" lvl="1">
              <a:lnSpc>
                <a:spcPts val="3746"/>
              </a:lnSpc>
              <a:buFont typeface="Arial"/>
              <a:buChar char="•"/>
            </a:pPr>
            <a:r>
              <a:rPr lang="en-US" sz="2675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Scalable for regional AgriTech use</a:t>
            </a:r>
          </a:p>
          <a:p>
            <a:pPr algn="l">
              <a:lnSpc>
                <a:spcPts val="3746"/>
              </a:lnSpc>
            </a:pPr>
          </a:p>
          <a:p>
            <a:pPr algn="l">
              <a:lnSpc>
                <a:spcPts val="3746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12445" y="-257310"/>
            <a:ext cx="6175555" cy="11164689"/>
            <a:chOff x="0" y="0"/>
            <a:chExt cx="1626484" cy="29404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26484" cy="2940494"/>
            </a:xfrm>
            <a:custGeom>
              <a:avLst/>
              <a:gdLst/>
              <a:ahLst/>
              <a:cxnLst/>
              <a:rect r="r" b="b" t="t" l="l"/>
              <a:pathLst>
                <a:path h="2940494" w="1626484">
                  <a:moveTo>
                    <a:pt x="0" y="0"/>
                  </a:moveTo>
                  <a:lnTo>
                    <a:pt x="1626484" y="0"/>
                  </a:lnTo>
                  <a:lnTo>
                    <a:pt x="1626484" y="2940494"/>
                  </a:lnTo>
                  <a:lnTo>
                    <a:pt x="0" y="2940494"/>
                  </a:lnTo>
                  <a:close/>
                </a:path>
              </a:pathLst>
            </a:custGeom>
            <a:solidFill>
              <a:srgbClr val="6793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1626484" cy="29404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8992818"/>
            <a:ext cx="10048043" cy="6280027"/>
          </a:xfrm>
          <a:custGeom>
            <a:avLst/>
            <a:gdLst/>
            <a:ahLst/>
            <a:cxnLst/>
            <a:rect r="r" b="b" t="t" l="l"/>
            <a:pathLst>
              <a:path h="6280027" w="10048043">
                <a:moveTo>
                  <a:pt x="0" y="0"/>
                </a:moveTo>
                <a:lnTo>
                  <a:pt x="10048043" y="0"/>
                </a:lnTo>
                <a:lnTo>
                  <a:pt x="10048043" y="6280027"/>
                </a:lnTo>
                <a:lnTo>
                  <a:pt x="0" y="628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5400000">
            <a:off x="2057400" y="2776008"/>
            <a:ext cx="18288000" cy="4114800"/>
          </a:xfrm>
          <a:custGeom>
            <a:avLst/>
            <a:gdLst/>
            <a:ahLst/>
            <a:cxnLst/>
            <a:rect r="r" b="b" t="t" l="l"/>
            <a:pathLst>
              <a:path h="4114800" w="18288000">
                <a:moveTo>
                  <a:pt x="0" y="4114800"/>
                </a:moveTo>
                <a:lnTo>
                  <a:pt x="18288000" y="4114800"/>
                </a:lnTo>
                <a:lnTo>
                  <a:pt x="182880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508366" y="1107550"/>
            <a:ext cx="4295118" cy="8071899"/>
            <a:chOff x="0" y="0"/>
            <a:chExt cx="665426" cy="12505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65426" cy="1250548"/>
            </a:xfrm>
            <a:custGeom>
              <a:avLst/>
              <a:gdLst/>
              <a:ahLst/>
              <a:cxnLst/>
              <a:rect r="r" b="b" t="t" l="l"/>
              <a:pathLst>
                <a:path h="1250548" w="665426">
                  <a:moveTo>
                    <a:pt x="77507" y="0"/>
                  </a:moveTo>
                  <a:lnTo>
                    <a:pt x="587919" y="0"/>
                  </a:lnTo>
                  <a:cubicBezTo>
                    <a:pt x="630725" y="0"/>
                    <a:pt x="665426" y="34701"/>
                    <a:pt x="665426" y="77507"/>
                  </a:cubicBezTo>
                  <a:lnTo>
                    <a:pt x="665426" y="1173041"/>
                  </a:lnTo>
                  <a:cubicBezTo>
                    <a:pt x="665426" y="1215847"/>
                    <a:pt x="630725" y="1250548"/>
                    <a:pt x="587919" y="1250548"/>
                  </a:cubicBezTo>
                  <a:lnTo>
                    <a:pt x="77507" y="1250548"/>
                  </a:lnTo>
                  <a:cubicBezTo>
                    <a:pt x="34701" y="1250548"/>
                    <a:pt x="0" y="1215847"/>
                    <a:pt x="0" y="1173041"/>
                  </a:cubicBezTo>
                  <a:lnTo>
                    <a:pt x="0" y="77507"/>
                  </a:lnTo>
                  <a:cubicBezTo>
                    <a:pt x="0" y="34701"/>
                    <a:pt x="34701" y="0"/>
                    <a:pt x="77507" y="0"/>
                  </a:cubicBezTo>
                  <a:close/>
                </a:path>
              </a:pathLst>
            </a:custGeom>
            <a:blipFill>
              <a:blip r:embed="rId6"/>
              <a:stretch>
                <a:fillRect l="-66409" t="0" r="-115664" b="0"/>
              </a:stretch>
            </a:blipFill>
            <a:ln w="57150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0903106" y="1729355"/>
            <a:ext cx="6232369" cy="2174497"/>
            <a:chOff x="0" y="0"/>
            <a:chExt cx="1641447" cy="5727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41447" cy="572707"/>
            </a:xfrm>
            <a:custGeom>
              <a:avLst/>
              <a:gdLst/>
              <a:ahLst/>
              <a:cxnLst/>
              <a:rect r="r" b="b" t="t" l="l"/>
              <a:pathLst>
                <a:path h="572707" w="1641447">
                  <a:moveTo>
                    <a:pt x="47204" y="0"/>
                  </a:moveTo>
                  <a:lnTo>
                    <a:pt x="1594243" y="0"/>
                  </a:lnTo>
                  <a:cubicBezTo>
                    <a:pt x="1606762" y="0"/>
                    <a:pt x="1618769" y="4973"/>
                    <a:pt x="1627621" y="13826"/>
                  </a:cubicBezTo>
                  <a:cubicBezTo>
                    <a:pt x="1636474" y="22678"/>
                    <a:pt x="1641447" y="34685"/>
                    <a:pt x="1641447" y="47204"/>
                  </a:cubicBezTo>
                  <a:lnTo>
                    <a:pt x="1641447" y="525503"/>
                  </a:lnTo>
                  <a:cubicBezTo>
                    <a:pt x="1641447" y="538022"/>
                    <a:pt x="1636474" y="550029"/>
                    <a:pt x="1627621" y="558881"/>
                  </a:cubicBezTo>
                  <a:cubicBezTo>
                    <a:pt x="1618769" y="567734"/>
                    <a:pt x="1606762" y="572707"/>
                    <a:pt x="1594243" y="572707"/>
                  </a:cubicBezTo>
                  <a:lnTo>
                    <a:pt x="47204" y="572707"/>
                  </a:lnTo>
                  <a:cubicBezTo>
                    <a:pt x="34685" y="572707"/>
                    <a:pt x="22678" y="567734"/>
                    <a:pt x="13826" y="558881"/>
                  </a:cubicBezTo>
                  <a:cubicBezTo>
                    <a:pt x="4973" y="550029"/>
                    <a:pt x="0" y="538022"/>
                    <a:pt x="0" y="525503"/>
                  </a:cubicBezTo>
                  <a:lnTo>
                    <a:pt x="0" y="47204"/>
                  </a:lnTo>
                  <a:cubicBezTo>
                    <a:pt x="0" y="34685"/>
                    <a:pt x="4973" y="22678"/>
                    <a:pt x="13826" y="13826"/>
                  </a:cubicBezTo>
                  <a:cubicBezTo>
                    <a:pt x="22678" y="4973"/>
                    <a:pt x="34685" y="0"/>
                    <a:pt x="47204" y="0"/>
                  </a:cubicBezTo>
                  <a:close/>
                </a:path>
              </a:pathLst>
            </a:custGeom>
            <a:solidFill>
              <a:srgbClr val="F2E2C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1641447" cy="5727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903106" y="4056252"/>
            <a:ext cx="6232369" cy="2174497"/>
            <a:chOff x="0" y="0"/>
            <a:chExt cx="1641447" cy="5727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41447" cy="572707"/>
            </a:xfrm>
            <a:custGeom>
              <a:avLst/>
              <a:gdLst/>
              <a:ahLst/>
              <a:cxnLst/>
              <a:rect r="r" b="b" t="t" l="l"/>
              <a:pathLst>
                <a:path h="572707" w="1641447">
                  <a:moveTo>
                    <a:pt x="47204" y="0"/>
                  </a:moveTo>
                  <a:lnTo>
                    <a:pt x="1594243" y="0"/>
                  </a:lnTo>
                  <a:cubicBezTo>
                    <a:pt x="1606762" y="0"/>
                    <a:pt x="1618769" y="4973"/>
                    <a:pt x="1627621" y="13826"/>
                  </a:cubicBezTo>
                  <a:cubicBezTo>
                    <a:pt x="1636474" y="22678"/>
                    <a:pt x="1641447" y="34685"/>
                    <a:pt x="1641447" y="47204"/>
                  </a:cubicBezTo>
                  <a:lnTo>
                    <a:pt x="1641447" y="525503"/>
                  </a:lnTo>
                  <a:cubicBezTo>
                    <a:pt x="1641447" y="538022"/>
                    <a:pt x="1636474" y="550029"/>
                    <a:pt x="1627621" y="558881"/>
                  </a:cubicBezTo>
                  <a:cubicBezTo>
                    <a:pt x="1618769" y="567734"/>
                    <a:pt x="1606762" y="572707"/>
                    <a:pt x="1594243" y="572707"/>
                  </a:cubicBezTo>
                  <a:lnTo>
                    <a:pt x="47204" y="572707"/>
                  </a:lnTo>
                  <a:cubicBezTo>
                    <a:pt x="34685" y="572707"/>
                    <a:pt x="22678" y="567734"/>
                    <a:pt x="13826" y="558881"/>
                  </a:cubicBezTo>
                  <a:cubicBezTo>
                    <a:pt x="4973" y="550029"/>
                    <a:pt x="0" y="538022"/>
                    <a:pt x="0" y="525503"/>
                  </a:cubicBezTo>
                  <a:lnTo>
                    <a:pt x="0" y="47204"/>
                  </a:lnTo>
                  <a:cubicBezTo>
                    <a:pt x="0" y="34685"/>
                    <a:pt x="4973" y="22678"/>
                    <a:pt x="13826" y="13826"/>
                  </a:cubicBezTo>
                  <a:cubicBezTo>
                    <a:pt x="22678" y="4973"/>
                    <a:pt x="34685" y="0"/>
                    <a:pt x="47204" y="0"/>
                  </a:cubicBezTo>
                  <a:close/>
                </a:path>
              </a:pathLst>
            </a:custGeom>
            <a:solidFill>
              <a:srgbClr val="F2E2C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0"/>
              <a:ext cx="1641447" cy="5727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6631083" y="7146023"/>
            <a:ext cx="696922" cy="594997"/>
          </a:xfrm>
          <a:custGeom>
            <a:avLst/>
            <a:gdLst/>
            <a:ahLst/>
            <a:cxnLst/>
            <a:rect r="r" b="b" t="t" l="l"/>
            <a:pathLst>
              <a:path h="594997" w="696922">
                <a:moveTo>
                  <a:pt x="0" y="0"/>
                </a:moveTo>
                <a:lnTo>
                  <a:pt x="696922" y="0"/>
                </a:lnTo>
                <a:lnTo>
                  <a:pt x="696922" y="594996"/>
                </a:lnTo>
                <a:lnTo>
                  <a:pt x="0" y="5949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28700" y="4197985"/>
            <a:ext cx="6355690" cy="2014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7700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DATA OVERVIEW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98505" y="2392488"/>
            <a:ext cx="491798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Kaggle Agriculture Crop Yield dataset</a:t>
            </a:r>
          </a:p>
          <a:p>
            <a:pPr algn="l">
              <a:lnSpc>
                <a:spcPts val="293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1461788" y="4795308"/>
            <a:ext cx="4917984" cy="156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Cleaned missing/inconsistent values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On</a:t>
            </a:r>
            <a:r>
              <a:rPr lang="en-US" sz="1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e-hot encoding of categorical features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Added Cl</a:t>
            </a:r>
            <a:r>
              <a:rPr lang="en-US" sz="1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uster via KMeans for regional grouping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1279455" y="2010153"/>
            <a:ext cx="493703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679320"/>
                </a:solidFill>
                <a:latin typeface="Bernoru"/>
                <a:ea typeface="Bernoru"/>
                <a:cs typeface="Bernoru"/>
                <a:sym typeface="Bernoru"/>
              </a:rPr>
              <a:t>DATASET SOURCE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60405" y="4403515"/>
            <a:ext cx="532074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679320"/>
                </a:solidFill>
                <a:latin typeface="Bernoru"/>
                <a:ea typeface="Bernoru"/>
                <a:cs typeface="Bernoru"/>
                <a:sym typeface="Bernoru"/>
              </a:rPr>
              <a:t>PREPROCESSING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095636" y="6653771"/>
            <a:ext cx="6232369" cy="2604529"/>
            <a:chOff x="0" y="0"/>
            <a:chExt cx="1641447" cy="68596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641447" cy="685966"/>
            </a:xfrm>
            <a:custGeom>
              <a:avLst/>
              <a:gdLst/>
              <a:ahLst/>
              <a:cxnLst/>
              <a:rect r="r" b="b" t="t" l="l"/>
              <a:pathLst>
                <a:path h="685966" w="1641447">
                  <a:moveTo>
                    <a:pt x="47204" y="0"/>
                  </a:moveTo>
                  <a:lnTo>
                    <a:pt x="1594243" y="0"/>
                  </a:lnTo>
                  <a:cubicBezTo>
                    <a:pt x="1606762" y="0"/>
                    <a:pt x="1618769" y="4973"/>
                    <a:pt x="1627621" y="13826"/>
                  </a:cubicBezTo>
                  <a:cubicBezTo>
                    <a:pt x="1636474" y="22678"/>
                    <a:pt x="1641447" y="34685"/>
                    <a:pt x="1641447" y="47204"/>
                  </a:cubicBezTo>
                  <a:lnTo>
                    <a:pt x="1641447" y="638762"/>
                  </a:lnTo>
                  <a:cubicBezTo>
                    <a:pt x="1641447" y="651282"/>
                    <a:pt x="1636474" y="663288"/>
                    <a:pt x="1627621" y="672141"/>
                  </a:cubicBezTo>
                  <a:cubicBezTo>
                    <a:pt x="1618769" y="680993"/>
                    <a:pt x="1606762" y="685966"/>
                    <a:pt x="1594243" y="685966"/>
                  </a:cubicBezTo>
                  <a:lnTo>
                    <a:pt x="47204" y="685966"/>
                  </a:lnTo>
                  <a:cubicBezTo>
                    <a:pt x="34685" y="685966"/>
                    <a:pt x="22678" y="680993"/>
                    <a:pt x="13826" y="672141"/>
                  </a:cubicBezTo>
                  <a:cubicBezTo>
                    <a:pt x="4973" y="663288"/>
                    <a:pt x="0" y="651282"/>
                    <a:pt x="0" y="638762"/>
                  </a:cubicBezTo>
                  <a:lnTo>
                    <a:pt x="0" y="47204"/>
                  </a:lnTo>
                  <a:cubicBezTo>
                    <a:pt x="0" y="34685"/>
                    <a:pt x="4973" y="22678"/>
                    <a:pt x="13826" y="13826"/>
                  </a:cubicBezTo>
                  <a:cubicBezTo>
                    <a:pt x="22678" y="4973"/>
                    <a:pt x="34685" y="0"/>
                    <a:pt x="47204" y="0"/>
                  </a:cubicBezTo>
                  <a:close/>
                </a:path>
              </a:pathLst>
            </a:custGeom>
            <a:solidFill>
              <a:srgbClr val="F2E2C6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0"/>
              <a:ext cx="1641447" cy="6859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1452263" y="7103796"/>
            <a:ext cx="493703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679320"/>
                </a:solidFill>
                <a:latin typeface="Bernoru"/>
                <a:ea typeface="Bernoru"/>
                <a:cs typeface="Bernoru"/>
                <a:sym typeface="Bernoru"/>
              </a:rPr>
              <a:t>FEATURES USED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560299" y="7481621"/>
            <a:ext cx="541924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Rainfall, Temperature, Fertilizer_Used, Irrigation_Used, Region, Soil_Type, Crop, Weather_Condition, Days_to_Harvest</a:t>
            </a:r>
          </a:p>
          <a:p>
            <a:pPr algn="l">
              <a:lnSpc>
                <a:spcPts val="293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959985"/>
            <a:ext cx="18288000" cy="4114800"/>
          </a:xfrm>
          <a:custGeom>
            <a:avLst/>
            <a:gdLst/>
            <a:ahLst/>
            <a:cxnLst/>
            <a:rect r="r" b="b" t="t" l="l"/>
            <a:pathLst>
              <a:path h="4114800" w="18288000">
                <a:moveTo>
                  <a:pt x="0" y="0"/>
                </a:moveTo>
                <a:lnTo>
                  <a:pt x="18288000" y="0"/>
                </a:lnTo>
                <a:lnTo>
                  <a:pt x="182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45720" y="-2358588"/>
            <a:ext cx="4717176" cy="4717176"/>
          </a:xfrm>
          <a:custGeom>
            <a:avLst/>
            <a:gdLst/>
            <a:ahLst/>
            <a:cxnLst/>
            <a:rect r="r" b="b" t="t" l="l"/>
            <a:pathLst>
              <a:path h="4717176" w="4717176">
                <a:moveTo>
                  <a:pt x="0" y="0"/>
                </a:moveTo>
                <a:lnTo>
                  <a:pt x="4717176" y="0"/>
                </a:lnTo>
                <a:lnTo>
                  <a:pt x="4717176" y="4717176"/>
                </a:lnTo>
                <a:lnTo>
                  <a:pt x="0" y="4717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891088" y="2110562"/>
            <a:ext cx="8627929" cy="5845422"/>
          </a:xfrm>
          <a:custGeom>
            <a:avLst/>
            <a:gdLst/>
            <a:ahLst/>
            <a:cxnLst/>
            <a:rect r="r" b="b" t="t" l="l"/>
            <a:pathLst>
              <a:path h="5845422" w="8627929">
                <a:moveTo>
                  <a:pt x="0" y="0"/>
                </a:moveTo>
                <a:lnTo>
                  <a:pt x="8627929" y="0"/>
                </a:lnTo>
                <a:lnTo>
                  <a:pt x="8627929" y="5845422"/>
                </a:lnTo>
                <a:lnTo>
                  <a:pt x="0" y="5845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62050"/>
            <a:ext cx="14753944" cy="948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5"/>
              </a:lnSpc>
            </a:pPr>
            <a:r>
              <a:rPr lang="en-US" sz="7125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KEY EDA FINDINGS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6480" y="2330013"/>
            <a:ext cx="5620673" cy="310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23878" indent="-211939" lvl="1">
              <a:lnSpc>
                <a:spcPts val="2748"/>
              </a:lnSpc>
              <a:buFont typeface="Arial"/>
              <a:buChar char="•"/>
            </a:pP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Rainfall is the stro</a:t>
            </a: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ngest p</a:t>
            </a: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redictor of wheat yield.</a:t>
            </a:r>
          </a:p>
          <a:p>
            <a:pPr algn="just" marL="423878" indent="-211939" lvl="1">
              <a:lnSpc>
                <a:spcPts val="2748"/>
              </a:lnSpc>
              <a:buFont typeface="Arial"/>
              <a:buChar char="•"/>
            </a:pP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Fertilizer use consistently increases yields (~1.5 tons/ha).</a:t>
            </a:r>
          </a:p>
          <a:p>
            <a:pPr algn="just" marL="423878" indent="-211939" lvl="1">
              <a:lnSpc>
                <a:spcPts val="2748"/>
              </a:lnSpc>
              <a:buFont typeface="Arial"/>
              <a:buChar char="•"/>
            </a:pP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Other factors (soil, region, temperature) had limited impact in this dataset.</a:t>
            </a:r>
          </a:p>
          <a:p>
            <a:pPr algn="just" marL="423878" indent="-211939" lvl="1">
              <a:lnSpc>
                <a:spcPts val="2748"/>
              </a:lnSpc>
              <a:buFont typeface="Arial"/>
              <a:buChar char="•"/>
            </a:pPr>
            <a:r>
              <a:rPr lang="en-US" sz="1963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Data science confirmed domain knowledge—focus efforts where it matters!</a:t>
            </a:r>
          </a:p>
          <a:p>
            <a:pPr algn="just">
              <a:lnSpc>
                <a:spcPts val="2748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56480" y="5640079"/>
            <a:ext cx="7457468" cy="2174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8"/>
              </a:lnSpc>
            </a:pPr>
            <a:r>
              <a:rPr lang="en-US" sz="2205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Top Drivers Identified:</a:t>
            </a:r>
          </a:p>
          <a:p>
            <a:pPr algn="l" marL="439873" indent="-219936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Rainfall (positive correlation)</a:t>
            </a:r>
          </a:p>
          <a:p>
            <a:pPr algn="l" marL="439873" indent="-219936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Fertilizer and Irrigation use</a:t>
            </a:r>
          </a:p>
          <a:p>
            <a:pPr algn="l" marL="439873" indent="-219936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Temperature and Days to Harvest (moderate influence)</a:t>
            </a:r>
          </a:p>
          <a:p>
            <a:pPr algn="l">
              <a:lnSpc>
                <a:spcPts val="2852"/>
              </a:lnSpc>
            </a:pPr>
          </a:p>
          <a:p>
            <a:pPr algn="l">
              <a:lnSpc>
                <a:spcPts val="2852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48057">
            <a:off x="-456665" y="7098150"/>
            <a:ext cx="19201330" cy="4320299"/>
          </a:xfrm>
          <a:custGeom>
            <a:avLst/>
            <a:gdLst/>
            <a:ahLst/>
            <a:cxnLst/>
            <a:rect r="r" b="b" t="t" l="l"/>
            <a:pathLst>
              <a:path h="4320299" w="19201330">
                <a:moveTo>
                  <a:pt x="0" y="0"/>
                </a:moveTo>
                <a:lnTo>
                  <a:pt x="19201330" y="0"/>
                </a:lnTo>
                <a:lnTo>
                  <a:pt x="19201330" y="4320300"/>
                </a:lnTo>
                <a:lnTo>
                  <a:pt x="0" y="4320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6269" y="-926139"/>
            <a:ext cx="4717176" cy="4717176"/>
          </a:xfrm>
          <a:custGeom>
            <a:avLst/>
            <a:gdLst/>
            <a:ahLst/>
            <a:cxnLst/>
            <a:rect r="r" b="b" t="t" l="l"/>
            <a:pathLst>
              <a:path h="4717176" w="4717176">
                <a:moveTo>
                  <a:pt x="0" y="0"/>
                </a:moveTo>
                <a:lnTo>
                  <a:pt x="4717176" y="0"/>
                </a:lnTo>
                <a:lnTo>
                  <a:pt x="4717176" y="4717177"/>
                </a:lnTo>
                <a:lnTo>
                  <a:pt x="0" y="4717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773745" y="1104900"/>
            <a:ext cx="12961386" cy="633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0"/>
              </a:lnSpc>
            </a:pPr>
            <a:r>
              <a:rPr lang="en-US" sz="4700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MODEL COMPARISON &amp; INTERPRETATION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12386" y="2256782"/>
            <a:ext cx="6250141" cy="5224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6"/>
              </a:lnSpc>
            </a:pPr>
          </a:p>
          <a:p>
            <a:pPr algn="l">
              <a:lnSpc>
                <a:spcPts val="4506"/>
              </a:lnSpc>
            </a:pPr>
            <a:r>
              <a:rPr lang="en-US" sz="3218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Interpretation:</a:t>
            </a:r>
          </a:p>
          <a:p>
            <a:pPr algn="l" marL="565437" indent="-282719" lvl="1">
              <a:lnSpc>
                <a:spcPts val="3666"/>
              </a:lnSpc>
              <a:buFont typeface="Arial"/>
              <a:buChar char="•"/>
            </a:pPr>
            <a:r>
              <a:rPr lang="en-US" sz="2618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Most of the yield variation can be explained by rainfall and fertilizer alone.</a:t>
            </a:r>
          </a:p>
          <a:p>
            <a:pPr algn="l" marL="565437" indent="-282719" lvl="1">
              <a:lnSpc>
                <a:spcPts val="3666"/>
              </a:lnSpc>
              <a:buFont typeface="Arial"/>
              <a:buChar char="•"/>
            </a:pPr>
            <a:r>
              <a:rPr lang="en-US" sz="2618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Simple, transparent models outperformed complex ones—easy to trust, easy to use.</a:t>
            </a:r>
          </a:p>
          <a:p>
            <a:pPr algn="l">
              <a:lnSpc>
                <a:spcPts val="3666"/>
              </a:lnSpc>
            </a:pPr>
          </a:p>
          <a:p>
            <a:pPr algn="l">
              <a:lnSpc>
                <a:spcPts val="3666"/>
              </a:lnSpc>
            </a:pPr>
          </a:p>
          <a:p>
            <a:pPr algn="l">
              <a:lnSpc>
                <a:spcPts val="338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374538" y="2831155"/>
            <a:ext cx="7332700" cy="509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0"/>
              </a:lnSpc>
            </a:pPr>
            <a:r>
              <a:rPr lang="en-US" sz="3157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Models Trained:</a:t>
            </a:r>
          </a:p>
          <a:p>
            <a:pPr algn="l" marL="616926" indent="-308463" lvl="1">
              <a:lnSpc>
                <a:spcPts val="4000"/>
              </a:lnSpc>
              <a:buFont typeface="Arial"/>
              <a:buChar char="•"/>
            </a:pP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L</a:t>
            </a: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inear</a:t>
            </a:r>
          </a:p>
          <a:p>
            <a:pPr algn="l" marL="616926" indent="-308463" lvl="1">
              <a:lnSpc>
                <a:spcPts val="4000"/>
              </a:lnSpc>
              <a:buFont typeface="Arial"/>
              <a:buChar char="•"/>
            </a:pP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Ridge </a:t>
            </a:r>
          </a:p>
          <a:p>
            <a:pPr algn="l" marL="616926" indent="-308463" lvl="1">
              <a:lnSpc>
                <a:spcPts val="4000"/>
              </a:lnSpc>
              <a:buFont typeface="Arial"/>
              <a:buChar char="•"/>
            </a:pP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Lasso</a:t>
            </a:r>
          </a:p>
          <a:p>
            <a:pPr algn="l" marL="616926" indent="-308463" lvl="1">
              <a:lnSpc>
                <a:spcPts val="4000"/>
              </a:lnSpc>
              <a:buFont typeface="Arial"/>
              <a:buChar char="•"/>
            </a:pP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Random Forest</a:t>
            </a:r>
          </a:p>
          <a:p>
            <a:pPr algn="l">
              <a:lnSpc>
                <a:spcPts val="4000"/>
              </a:lnSpc>
            </a:pPr>
            <a:r>
              <a:rPr lang="en-US" sz="2857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Best Model:</a:t>
            </a:r>
          </a:p>
          <a:p>
            <a:pPr algn="l" marL="616926" indent="-308463" lvl="1">
              <a:lnSpc>
                <a:spcPts val="4000"/>
              </a:lnSpc>
              <a:buFont typeface="Arial"/>
              <a:buChar char="•"/>
            </a:pPr>
            <a:r>
              <a:rPr lang="en-US" sz="2857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Ridge Regression (R² = 0.78, RMSE = 0.79 tons/ha)</a:t>
            </a:r>
          </a:p>
          <a:p>
            <a:pPr algn="l">
              <a:lnSpc>
                <a:spcPts val="4000"/>
              </a:lnSpc>
            </a:pPr>
          </a:p>
          <a:p>
            <a:pPr algn="l">
              <a:lnSpc>
                <a:spcPts val="408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48057">
            <a:off x="-456665" y="7098150"/>
            <a:ext cx="19201330" cy="4320299"/>
          </a:xfrm>
          <a:custGeom>
            <a:avLst/>
            <a:gdLst/>
            <a:ahLst/>
            <a:cxnLst/>
            <a:rect r="r" b="b" t="t" l="l"/>
            <a:pathLst>
              <a:path h="4320299" w="19201330">
                <a:moveTo>
                  <a:pt x="0" y="0"/>
                </a:moveTo>
                <a:lnTo>
                  <a:pt x="19201330" y="0"/>
                </a:lnTo>
                <a:lnTo>
                  <a:pt x="19201330" y="4320300"/>
                </a:lnTo>
                <a:lnTo>
                  <a:pt x="0" y="4320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46269" y="-926139"/>
            <a:ext cx="4717176" cy="4717176"/>
          </a:xfrm>
          <a:custGeom>
            <a:avLst/>
            <a:gdLst/>
            <a:ahLst/>
            <a:cxnLst/>
            <a:rect r="r" b="b" t="t" l="l"/>
            <a:pathLst>
              <a:path h="4717176" w="4717176">
                <a:moveTo>
                  <a:pt x="0" y="0"/>
                </a:moveTo>
                <a:lnTo>
                  <a:pt x="4717176" y="0"/>
                </a:lnTo>
                <a:lnTo>
                  <a:pt x="4717176" y="4717177"/>
                </a:lnTo>
                <a:lnTo>
                  <a:pt x="0" y="4717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5141754"/>
            <a:ext cx="6174139" cy="4962464"/>
          </a:xfrm>
          <a:custGeom>
            <a:avLst/>
            <a:gdLst/>
            <a:ahLst/>
            <a:cxnLst/>
            <a:rect r="r" b="b" t="t" l="l"/>
            <a:pathLst>
              <a:path h="4962464" w="6174139">
                <a:moveTo>
                  <a:pt x="0" y="0"/>
                </a:moveTo>
                <a:lnTo>
                  <a:pt x="6174139" y="0"/>
                </a:lnTo>
                <a:lnTo>
                  <a:pt x="6174139" y="4962464"/>
                </a:lnTo>
                <a:lnTo>
                  <a:pt x="0" y="49624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39720" y="5143500"/>
            <a:ext cx="5780020" cy="5021392"/>
          </a:xfrm>
          <a:custGeom>
            <a:avLst/>
            <a:gdLst/>
            <a:ahLst/>
            <a:cxnLst/>
            <a:rect r="r" b="b" t="t" l="l"/>
            <a:pathLst>
              <a:path h="5021392" w="5780020">
                <a:moveTo>
                  <a:pt x="0" y="0"/>
                </a:moveTo>
                <a:lnTo>
                  <a:pt x="5780020" y="0"/>
                </a:lnTo>
                <a:lnTo>
                  <a:pt x="5780020" y="5021392"/>
                </a:lnTo>
                <a:lnTo>
                  <a:pt x="0" y="50213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085321" y="5143500"/>
            <a:ext cx="5710179" cy="4960718"/>
          </a:xfrm>
          <a:custGeom>
            <a:avLst/>
            <a:gdLst/>
            <a:ahLst/>
            <a:cxnLst/>
            <a:rect r="r" b="b" t="t" l="l"/>
            <a:pathLst>
              <a:path h="4960718" w="5710179">
                <a:moveTo>
                  <a:pt x="0" y="0"/>
                </a:moveTo>
                <a:lnTo>
                  <a:pt x="5710179" y="0"/>
                </a:lnTo>
                <a:lnTo>
                  <a:pt x="5710179" y="4960718"/>
                </a:lnTo>
                <a:lnTo>
                  <a:pt x="0" y="49607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773745" y="1076325"/>
            <a:ext cx="12480286" cy="46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3400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INTRODUCING THE KANSAS WHEAT YIELD DASHBOARD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20944" y="2589935"/>
            <a:ext cx="7183624" cy="2737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844" indent="-244422" lvl="1">
              <a:lnSpc>
                <a:spcPts val="3169"/>
              </a:lnSpc>
              <a:buFont typeface="Arial"/>
              <a:buChar char="•"/>
            </a:pPr>
            <a:r>
              <a:rPr lang="en-US" b="true" sz="2264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Users</a:t>
            </a:r>
            <a:r>
              <a:rPr lang="en-US" sz="2264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 (farmers, advisors) input rainfall and fertilizer plans.</a:t>
            </a:r>
          </a:p>
          <a:p>
            <a:pPr algn="l" marL="488844" indent="-244422" lvl="1">
              <a:lnSpc>
                <a:spcPts val="3169"/>
              </a:lnSpc>
              <a:buFont typeface="Arial"/>
              <a:buChar char="•"/>
            </a:pPr>
            <a:r>
              <a:rPr lang="en-US" sz="2264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Dashboard predicts yield instantly and explains what drives the result.</a:t>
            </a:r>
          </a:p>
          <a:p>
            <a:pPr algn="l">
              <a:lnSpc>
                <a:spcPts val="3169"/>
              </a:lnSpc>
            </a:pPr>
          </a:p>
          <a:p>
            <a:pPr algn="l">
              <a:lnSpc>
                <a:spcPts val="3169"/>
              </a:lnSpc>
            </a:pPr>
          </a:p>
          <a:p>
            <a:pPr algn="l">
              <a:lnSpc>
                <a:spcPts val="316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710926" y="2589935"/>
            <a:ext cx="7183624" cy="1980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9"/>
              </a:lnSpc>
            </a:pPr>
            <a:r>
              <a:rPr lang="en-US" sz="2264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Features:</a:t>
            </a:r>
          </a:p>
          <a:p>
            <a:pPr algn="l" marL="488843" indent="-244422" lvl="1">
              <a:lnSpc>
                <a:spcPts val="3169"/>
              </a:lnSpc>
              <a:buFont typeface="Arial"/>
              <a:buChar char="•"/>
            </a:pPr>
            <a:r>
              <a:rPr lang="en-US" sz="2264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 Scenario planning (“what if”)</a:t>
            </a:r>
          </a:p>
          <a:p>
            <a:pPr algn="l" marL="488843" indent="-244422" lvl="1">
              <a:lnSpc>
                <a:spcPts val="3169"/>
              </a:lnSpc>
              <a:buFont typeface="Arial"/>
              <a:buChar char="•"/>
            </a:pPr>
            <a:r>
              <a:rPr lang="en-US" sz="2264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 Transparent model logic (SHAP insights)</a:t>
            </a:r>
          </a:p>
          <a:p>
            <a:pPr algn="l" marL="488843" indent="-244422" lvl="1">
              <a:lnSpc>
                <a:spcPts val="3169"/>
              </a:lnSpc>
              <a:buFont typeface="Arial"/>
              <a:buChar char="•"/>
            </a:pPr>
            <a:r>
              <a:rPr lang="en-US" sz="2264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 Actionable recommendations</a:t>
            </a:r>
          </a:p>
          <a:p>
            <a:pPr algn="l">
              <a:lnSpc>
                <a:spcPts val="316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48057">
            <a:off x="-456665" y="7098150"/>
            <a:ext cx="19201330" cy="4320299"/>
          </a:xfrm>
          <a:custGeom>
            <a:avLst/>
            <a:gdLst/>
            <a:ahLst/>
            <a:cxnLst/>
            <a:rect r="r" b="b" t="t" l="l"/>
            <a:pathLst>
              <a:path h="4320299" w="19201330">
                <a:moveTo>
                  <a:pt x="0" y="0"/>
                </a:moveTo>
                <a:lnTo>
                  <a:pt x="19201330" y="0"/>
                </a:lnTo>
                <a:lnTo>
                  <a:pt x="19201330" y="4320300"/>
                </a:lnTo>
                <a:lnTo>
                  <a:pt x="0" y="4320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05401" y="-1224885"/>
            <a:ext cx="4717176" cy="4717176"/>
          </a:xfrm>
          <a:custGeom>
            <a:avLst/>
            <a:gdLst/>
            <a:ahLst/>
            <a:cxnLst/>
            <a:rect r="r" b="b" t="t" l="l"/>
            <a:pathLst>
              <a:path h="4717176" w="4717176">
                <a:moveTo>
                  <a:pt x="0" y="0"/>
                </a:moveTo>
                <a:lnTo>
                  <a:pt x="4717176" y="0"/>
                </a:lnTo>
                <a:lnTo>
                  <a:pt x="4717176" y="4717177"/>
                </a:lnTo>
                <a:lnTo>
                  <a:pt x="0" y="4717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5427858" y="-1224885"/>
            <a:ext cx="4717176" cy="4717176"/>
          </a:xfrm>
          <a:custGeom>
            <a:avLst/>
            <a:gdLst/>
            <a:ahLst/>
            <a:cxnLst/>
            <a:rect r="r" b="b" t="t" l="l"/>
            <a:pathLst>
              <a:path h="4717176" w="4717176">
                <a:moveTo>
                  <a:pt x="0" y="0"/>
                </a:moveTo>
                <a:lnTo>
                  <a:pt x="4717176" y="0"/>
                </a:lnTo>
                <a:lnTo>
                  <a:pt x="4717176" y="4717177"/>
                </a:lnTo>
                <a:lnTo>
                  <a:pt x="0" y="4717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805464"/>
            <a:ext cx="3662884" cy="8452836"/>
            <a:chOff x="0" y="0"/>
            <a:chExt cx="567477" cy="13095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7477" cy="1309566"/>
            </a:xfrm>
            <a:custGeom>
              <a:avLst/>
              <a:gdLst/>
              <a:ahLst/>
              <a:cxnLst/>
              <a:rect r="r" b="b" t="t" l="l"/>
              <a:pathLst>
                <a:path h="1309566" w="567477">
                  <a:moveTo>
                    <a:pt x="90885" y="0"/>
                  </a:moveTo>
                  <a:lnTo>
                    <a:pt x="476591" y="0"/>
                  </a:lnTo>
                  <a:cubicBezTo>
                    <a:pt x="500696" y="0"/>
                    <a:pt x="523813" y="9575"/>
                    <a:pt x="540857" y="26620"/>
                  </a:cubicBezTo>
                  <a:cubicBezTo>
                    <a:pt x="557901" y="43664"/>
                    <a:pt x="567477" y="66781"/>
                    <a:pt x="567477" y="90885"/>
                  </a:cubicBezTo>
                  <a:lnTo>
                    <a:pt x="567477" y="1218680"/>
                  </a:lnTo>
                  <a:cubicBezTo>
                    <a:pt x="567477" y="1242785"/>
                    <a:pt x="557901" y="1265902"/>
                    <a:pt x="540857" y="1282946"/>
                  </a:cubicBezTo>
                  <a:cubicBezTo>
                    <a:pt x="523813" y="1299990"/>
                    <a:pt x="500696" y="1309566"/>
                    <a:pt x="476591" y="1309566"/>
                  </a:cubicBezTo>
                  <a:lnTo>
                    <a:pt x="90885" y="1309566"/>
                  </a:lnTo>
                  <a:cubicBezTo>
                    <a:pt x="66781" y="1309566"/>
                    <a:pt x="43664" y="1299990"/>
                    <a:pt x="26620" y="1282946"/>
                  </a:cubicBezTo>
                  <a:cubicBezTo>
                    <a:pt x="9575" y="1265902"/>
                    <a:pt x="0" y="1242785"/>
                    <a:pt x="0" y="1218680"/>
                  </a:cubicBezTo>
                  <a:lnTo>
                    <a:pt x="0" y="90885"/>
                  </a:lnTo>
                  <a:cubicBezTo>
                    <a:pt x="0" y="66781"/>
                    <a:pt x="9575" y="43664"/>
                    <a:pt x="26620" y="26620"/>
                  </a:cubicBezTo>
                  <a:cubicBezTo>
                    <a:pt x="43664" y="9575"/>
                    <a:pt x="66781" y="0"/>
                    <a:pt x="90885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-246371" b="0"/>
              </a:stretch>
            </a:blipFill>
            <a:ln w="57150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3596416" y="805464"/>
            <a:ext cx="3662884" cy="8452836"/>
            <a:chOff x="0" y="0"/>
            <a:chExt cx="567477" cy="130956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67477" cy="1309566"/>
            </a:xfrm>
            <a:custGeom>
              <a:avLst/>
              <a:gdLst/>
              <a:ahLst/>
              <a:cxnLst/>
              <a:rect r="r" b="b" t="t" l="l"/>
              <a:pathLst>
                <a:path h="1309566" w="567477">
                  <a:moveTo>
                    <a:pt x="90885" y="0"/>
                  </a:moveTo>
                  <a:lnTo>
                    <a:pt x="476591" y="0"/>
                  </a:lnTo>
                  <a:cubicBezTo>
                    <a:pt x="500696" y="0"/>
                    <a:pt x="523813" y="9575"/>
                    <a:pt x="540857" y="26620"/>
                  </a:cubicBezTo>
                  <a:cubicBezTo>
                    <a:pt x="557901" y="43664"/>
                    <a:pt x="567477" y="66781"/>
                    <a:pt x="567477" y="90885"/>
                  </a:cubicBezTo>
                  <a:lnTo>
                    <a:pt x="567477" y="1218680"/>
                  </a:lnTo>
                  <a:cubicBezTo>
                    <a:pt x="567477" y="1242785"/>
                    <a:pt x="557901" y="1265902"/>
                    <a:pt x="540857" y="1282946"/>
                  </a:cubicBezTo>
                  <a:cubicBezTo>
                    <a:pt x="523813" y="1299990"/>
                    <a:pt x="500696" y="1309566"/>
                    <a:pt x="476591" y="1309566"/>
                  </a:cubicBezTo>
                  <a:lnTo>
                    <a:pt x="90885" y="1309566"/>
                  </a:lnTo>
                  <a:cubicBezTo>
                    <a:pt x="66781" y="1309566"/>
                    <a:pt x="43664" y="1299990"/>
                    <a:pt x="26620" y="1282946"/>
                  </a:cubicBezTo>
                  <a:cubicBezTo>
                    <a:pt x="9575" y="1265902"/>
                    <a:pt x="0" y="1242785"/>
                    <a:pt x="0" y="1218680"/>
                  </a:cubicBezTo>
                  <a:lnTo>
                    <a:pt x="0" y="90885"/>
                  </a:lnTo>
                  <a:cubicBezTo>
                    <a:pt x="0" y="66781"/>
                    <a:pt x="9575" y="43664"/>
                    <a:pt x="26620" y="26620"/>
                  </a:cubicBezTo>
                  <a:cubicBezTo>
                    <a:pt x="43664" y="9575"/>
                    <a:pt x="66781" y="0"/>
                    <a:pt x="90885" y="0"/>
                  </a:cubicBezTo>
                  <a:close/>
                </a:path>
              </a:pathLst>
            </a:custGeom>
            <a:blipFill>
              <a:blip r:embed="rId6"/>
              <a:stretch>
                <a:fillRect l="-123185" t="0" r="-123185" b="0"/>
              </a:stretch>
            </a:blipFill>
            <a:ln w="571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5197314" y="823461"/>
            <a:ext cx="7548318" cy="399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6"/>
              </a:lnSpc>
            </a:pPr>
            <a:r>
              <a:rPr lang="en-US" sz="2996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REAL-WORLD VALUE &amp; WHAT’S NEXT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23607" y="2426020"/>
            <a:ext cx="8164925" cy="494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688" indent="-302344" lvl="1">
              <a:lnSpc>
                <a:spcPts val="3921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m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powers g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rowers to plan better, reduce ri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sk, and incr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ease profitability.</a:t>
            </a:r>
          </a:p>
          <a:p>
            <a:pPr algn="just" marL="604688" indent="-302344" lvl="1">
              <a:lnSpc>
                <a:spcPts val="3921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St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akeholders get clear, explainable forecasts—not just </a:t>
            </a: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numbers.</a:t>
            </a:r>
          </a:p>
          <a:p>
            <a:pPr algn="just">
              <a:lnSpc>
                <a:spcPts val="3921"/>
              </a:lnSpc>
            </a:pPr>
          </a:p>
          <a:p>
            <a:pPr algn="just">
              <a:lnSpc>
                <a:spcPts val="3921"/>
              </a:lnSpc>
            </a:pPr>
            <a:r>
              <a:rPr lang="en-US" sz="2800" b="true">
                <a:solidFill>
                  <a:srgbClr val="000000"/>
                </a:solidFill>
                <a:latin typeface="Alibaba Sans Bold"/>
                <a:ea typeface="Alibaba Sans Bold"/>
                <a:cs typeface="Alibaba Sans Bold"/>
                <a:sym typeface="Alibaba Sans Bold"/>
              </a:rPr>
              <a:t>Future Opportunities:</a:t>
            </a:r>
          </a:p>
          <a:p>
            <a:pPr algn="just" marL="604688" indent="-302344" lvl="1">
              <a:lnSpc>
                <a:spcPts val="3921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Integrate real-time weather data</a:t>
            </a:r>
          </a:p>
          <a:p>
            <a:pPr algn="just" marL="604688" indent="-302344" lvl="1">
              <a:lnSpc>
                <a:spcPts val="3921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Expand to other crops or regions</a:t>
            </a:r>
          </a:p>
          <a:p>
            <a:pPr algn="just" marL="604688" indent="-302344" lvl="1">
              <a:lnSpc>
                <a:spcPts val="3921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libaba Sans"/>
                <a:ea typeface="Alibaba Sans"/>
                <a:cs typeface="Alibaba Sans"/>
                <a:sym typeface="Alibaba Sans"/>
              </a:rPr>
              <a:t>Build mobile and reporting features</a:t>
            </a:r>
          </a:p>
          <a:p>
            <a:pPr algn="just">
              <a:lnSpc>
                <a:spcPts val="4061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3974890" y="1486828"/>
            <a:ext cx="1222424" cy="122242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932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088532" y="1486828"/>
            <a:ext cx="1222424" cy="122242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932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248597" y="1798635"/>
            <a:ext cx="675010" cy="675010"/>
          </a:xfrm>
          <a:custGeom>
            <a:avLst/>
            <a:gdLst/>
            <a:ahLst/>
            <a:cxnLst/>
            <a:rect r="r" b="b" t="t" l="l"/>
            <a:pathLst>
              <a:path h="675010" w="675010">
                <a:moveTo>
                  <a:pt x="0" y="0"/>
                </a:moveTo>
                <a:lnTo>
                  <a:pt x="675010" y="0"/>
                </a:lnTo>
                <a:lnTo>
                  <a:pt x="675010" y="675010"/>
                </a:lnTo>
                <a:lnTo>
                  <a:pt x="0" y="6750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362239" y="1798635"/>
            <a:ext cx="675010" cy="675010"/>
          </a:xfrm>
          <a:custGeom>
            <a:avLst/>
            <a:gdLst/>
            <a:ahLst/>
            <a:cxnLst/>
            <a:rect r="r" b="b" t="t" l="l"/>
            <a:pathLst>
              <a:path h="675010" w="675010">
                <a:moveTo>
                  <a:pt x="0" y="0"/>
                </a:moveTo>
                <a:lnTo>
                  <a:pt x="675009" y="0"/>
                </a:lnTo>
                <a:lnTo>
                  <a:pt x="675009" y="675010"/>
                </a:lnTo>
                <a:lnTo>
                  <a:pt x="0" y="6750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60024" y="0"/>
            <a:ext cx="12780494" cy="7987809"/>
          </a:xfrm>
          <a:custGeom>
            <a:avLst/>
            <a:gdLst/>
            <a:ahLst/>
            <a:cxnLst/>
            <a:rect r="r" b="b" t="t" l="l"/>
            <a:pathLst>
              <a:path h="7987809" w="12780494">
                <a:moveTo>
                  <a:pt x="0" y="0"/>
                </a:moveTo>
                <a:lnTo>
                  <a:pt x="12780493" y="0"/>
                </a:lnTo>
                <a:lnTo>
                  <a:pt x="12780493" y="7987809"/>
                </a:lnTo>
                <a:lnTo>
                  <a:pt x="0" y="7987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452517" y="0"/>
            <a:ext cx="12780494" cy="7987809"/>
          </a:xfrm>
          <a:custGeom>
            <a:avLst/>
            <a:gdLst/>
            <a:ahLst/>
            <a:cxnLst/>
            <a:rect r="r" b="b" t="t" l="l"/>
            <a:pathLst>
              <a:path h="7987809" w="12780494">
                <a:moveTo>
                  <a:pt x="0" y="0"/>
                </a:moveTo>
                <a:lnTo>
                  <a:pt x="12780493" y="0"/>
                </a:lnTo>
                <a:lnTo>
                  <a:pt x="12780493" y="7987809"/>
                </a:lnTo>
                <a:lnTo>
                  <a:pt x="0" y="7987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6690433"/>
            <a:ext cx="18288000" cy="4114800"/>
          </a:xfrm>
          <a:custGeom>
            <a:avLst/>
            <a:gdLst/>
            <a:ahLst/>
            <a:cxnLst/>
            <a:rect r="r" b="b" t="t" l="l"/>
            <a:pathLst>
              <a:path h="4114800" w="18288000">
                <a:moveTo>
                  <a:pt x="0" y="0"/>
                </a:moveTo>
                <a:lnTo>
                  <a:pt x="18288000" y="0"/>
                </a:lnTo>
                <a:lnTo>
                  <a:pt x="182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83063" y="1019226"/>
            <a:ext cx="7521873" cy="313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2000">
                <a:solidFill>
                  <a:srgbClr val="323123"/>
                </a:solidFill>
                <a:latin typeface="Bernoru"/>
                <a:ea typeface="Bernoru"/>
                <a:cs typeface="Bernoru"/>
                <a:sym typeface="Bernoru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83675" y="4376673"/>
            <a:ext cx="8920650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sz="3999" i="true" strike="noStrike" u="none">
                <a:solidFill>
                  <a:srgbClr val="000000"/>
                </a:solidFill>
                <a:latin typeface="Alibaba Sans Italics"/>
                <a:ea typeface="Alibaba Sans Italics"/>
                <a:cs typeface="Alibaba Sans Italics"/>
                <a:sym typeface="Alibaba Sans Italics"/>
              </a:rPr>
              <a:t>Sustainable agriculture is key to a healthier, more resilient planet.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DAGfr6LwiN8</dc:identifier>
  <dcterms:modified xsi:type="dcterms:W3CDTF">2011-08-01T06:04:30Z</dcterms:modified>
  <cp:revision>1</cp:revision>
  <dc:title>Wheat Yield Prediction in Kansas</dc:title>
</cp:coreProperties>
</file>

<file path=docProps/thumbnail.jpeg>
</file>